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27"/>
  </p:notesMasterIdLst>
  <p:sldIdLst>
    <p:sldId id="366" r:id="rId2"/>
    <p:sldId id="371" r:id="rId3"/>
    <p:sldId id="367" r:id="rId4"/>
    <p:sldId id="373" r:id="rId5"/>
    <p:sldId id="372" r:id="rId6"/>
    <p:sldId id="374" r:id="rId7"/>
    <p:sldId id="375" r:id="rId8"/>
    <p:sldId id="365" r:id="rId9"/>
    <p:sldId id="370" r:id="rId10"/>
    <p:sldId id="377" r:id="rId11"/>
    <p:sldId id="378" r:id="rId12"/>
    <p:sldId id="376" r:id="rId13"/>
    <p:sldId id="379" r:id="rId14"/>
    <p:sldId id="380" r:id="rId15"/>
    <p:sldId id="382" r:id="rId16"/>
    <p:sldId id="381" r:id="rId17"/>
    <p:sldId id="383" r:id="rId18"/>
    <p:sldId id="385" r:id="rId19"/>
    <p:sldId id="384" r:id="rId20"/>
    <p:sldId id="387" r:id="rId21"/>
    <p:sldId id="386" r:id="rId22"/>
    <p:sldId id="388" r:id="rId23"/>
    <p:sldId id="390" r:id="rId24"/>
    <p:sldId id="389" r:id="rId25"/>
    <p:sldId id="36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FCA83D-E438-4D35-A2F9-D46ED8623ADF}" type="doc">
      <dgm:prSet loTypeId="urn:microsoft.com/office/officeart/2005/8/layout/hierarchy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en-GB"/>
        </a:p>
      </dgm:t>
    </dgm:pt>
    <dgm:pt modelId="{073064D1-06B7-4CBE-9A57-93A519FC8910}">
      <dgm:prSet phldrT="[Text]" custT="1"/>
      <dgm:spPr/>
      <dgm:t>
        <a:bodyPr/>
        <a:lstStyle/>
        <a:p>
          <a:r>
            <a:rPr lang="en-GB" sz="2400" dirty="0" smtClean="0">
              <a:latin typeface="Times New Roman" pitchFamily="18" charset="0"/>
              <a:cs typeface="Times New Roman" pitchFamily="18" charset="0"/>
            </a:rPr>
            <a:t>SAMPLING METHODS</a:t>
          </a:r>
          <a:endParaRPr lang="en-GB" sz="2400" dirty="0">
            <a:latin typeface="Times New Roman" pitchFamily="18" charset="0"/>
            <a:cs typeface="Times New Roman" pitchFamily="18" charset="0"/>
          </a:endParaRPr>
        </a:p>
      </dgm:t>
    </dgm:pt>
    <dgm:pt modelId="{3D2D117A-19F7-4F3F-BB66-B10ECCB31889}" type="parTrans" cxnId="{307EA185-CB1D-4359-B015-195D801103BB}">
      <dgm:prSet/>
      <dgm:spPr/>
      <dgm:t>
        <a:bodyPr/>
        <a:lstStyle/>
        <a:p>
          <a:endParaRPr lang="en-GB"/>
        </a:p>
      </dgm:t>
    </dgm:pt>
    <dgm:pt modelId="{8F30B033-0D94-463F-9749-8BC51C8BDE95}" type="sibTrans" cxnId="{307EA185-CB1D-4359-B015-195D801103BB}">
      <dgm:prSet/>
      <dgm:spPr/>
      <dgm:t>
        <a:bodyPr/>
        <a:lstStyle/>
        <a:p>
          <a:endParaRPr lang="en-GB"/>
        </a:p>
      </dgm:t>
    </dgm:pt>
    <dgm:pt modelId="{531F5C38-B75F-453A-89C7-154471A09C56}">
      <dgm:prSet phldrT="[Text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PROBABILITY SAMPLING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58C9C313-400D-4AC2-968D-CE2DD7CEC4CF}" type="parTrans" cxnId="{88973916-2BD9-45FD-8EFB-FED246F36F02}">
      <dgm:prSet/>
      <dgm:spPr/>
      <dgm:t>
        <a:bodyPr/>
        <a:lstStyle/>
        <a:p>
          <a:endParaRPr lang="en-GB"/>
        </a:p>
      </dgm:t>
    </dgm:pt>
    <dgm:pt modelId="{B2D9BF79-7FDE-470D-9311-B9AF3A3C29CB}" type="sibTrans" cxnId="{88973916-2BD9-45FD-8EFB-FED246F36F02}">
      <dgm:prSet/>
      <dgm:spPr/>
      <dgm:t>
        <a:bodyPr/>
        <a:lstStyle/>
        <a:p>
          <a:endParaRPr lang="en-GB"/>
        </a:p>
      </dgm:t>
    </dgm:pt>
    <dgm:pt modelId="{837CDC73-D360-4F61-9F84-A2209ABF0F72}">
      <dgm:prSet phldrT="[Text]" custT="1"/>
      <dgm:spPr/>
      <dgm:t>
        <a:bodyPr/>
        <a:lstStyle/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1. Simple Random Sample</a:t>
          </a:r>
        </a:p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2. Systematic Sample</a:t>
          </a:r>
        </a:p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3. Stratified Sample</a:t>
          </a:r>
        </a:p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4. Cluster Sample</a:t>
          </a:r>
        </a:p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5.Multi Stage Sample</a:t>
          </a:r>
          <a:endParaRPr lang="en-GB" sz="1800" dirty="0">
            <a:latin typeface="Times New Roman" pitchFamily="18" charset="0"/>
            <a:cs typeface="Times New Roman" pitchFamily="18" charset="0"/>
          </a:endParaRPr>
        </a:p>
      </dgm:t>
    </dgm:pt>
    <dgm:pt modelId="{433563F4-037E-451A-A35D-A565910253E4}" type="parTrans" cxnId="{14E0BABF-431F-4CF6-9723-405B35DF2A77}">
      <dgm:prSet/>
      <dgm:spPr/>
      <dgm:t>
        <a:bodyPr/>
        <a:lstStyle/>
        <a:p>
          <a:endParaRPr lang="en-GB"/>
        </a:p>
      </dgm:t>
    </dgm:pt>
    <dgm:pt modelId="{CA58395C-2A51-4F95-8C7C-0CAD5120944E}" type="sibTrans" cxnId="{14E0BABF-431F-4CF6-9723-405B35DF2A77}">
      <dgm:prSet/>
      <dgm:spPr/>
      <dgm:t>
        <a:bodyPr/>
        <a:lstStyle/>
        <a:p>
          <a:endParaRPr lang="en-GB"/>
        </a:p>
      </dgm:t>
    </dgm:pt>
    <dgm:pt modelId="{8D3E2C3C-630F-45FD-AC11-55E44F39F931}">
      <dgm:prSet phldrT="[Text]" custT="1"/>
      <dgm:spPr/>
      <dgm:t>
        <a:bodyPr/>
        <a:lstStyle/>
        <a:p>
          <a:r>
            <a:rPr lang="en-GB" sz="2000" dirty="0" smtClean="0">
              <a:latin typeface="Times New Roman" pitchFamily="18" charset="0"/>
              <a:cs typeface="Times New Roman" pitchFamily="18" charset="0"/>
            </a:rPr>
            <a:t>NON-PROBABILITY SAMPLING</a:t>
          </a:r>
          <a:endParaRPr lang="en-GB" sz="2000" dirty="0">
            <a:latin typeface="Times New Roman" pitchFamily="18" charset="0"/>
            <a:cs typeface="Times New Roman" pitchFamily="18" charset="0"/>
          </a:endParaRPr>
        </a:p>
      </dgm:t>
    </dgm:pt>
    <dgm:pt modelId="{BC2359FA-1BEE-42BC-8340-D3D1E6FA17A6}" type="parTrans" cxnId="{681050FC-0261-4232-8815-4A709A1C6430}">
      <dgm:prSet/>
      <dgm:spPr/>
      <dgm:t>
        <a:bodyPr/>
        <a:lstStyle/>
        <a:p>
          <a:endParaRPr lang="en-GB"/>
        </a:p>
      </dgm:t>
    </dgm:pt>
    <dgm:pt modelId="{C4A96FB2-BE64-4111-8670-CD01EB6A00DA}" type="sibTrans" cxnId="{681050FC-0261-4232-8815-4A709A1C6430}">
      <dgm:prSet/>
      <dgm:spPr/>
      <dgm:t>
        <a:bodyPr/>
        <a:lstStyle/>
        <a:p>
          <a:endParaRPr lang="en-GB"/>
        </a:p>
      </dgm:t>
    </dgm:pt>
    <dgm:pt modelId="{FF2BB6E8-832E-4219-AD91-AFF4B634FFEE}">
      <dgm:prSet phldrT="[Text]" custT="1"/>
      <dgm:spPr/>
      <dgm:t>
        <a:bodyPr/>
        <a:lstStyle/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1. Convenience Sample</a:t>
          </a:r>
        </a:p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2. Quota Sample</a:t>
          </a:r>
        </a:p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3. Snowball Sample</a:t>
          </a:r>
        </a:p>
        <a:p>
          <a:pPr algn="l"/>
          <a:r>
            <a:rPr lang="en-GB" sz="1800" dirty="0" smtClean="0">
              <a:latin typeface="Times New Roman" pitchFamily="18" charset="0"/>
              <a:cs typeface="Times New Roman" pitchFamily="18" charset="0"/>
            </a:rPr>
            <a:t>4. Judgement Sample</a:t>
          </a:r>
          <a:endParaRPr lang="en-GB" sz="1800" dirty="0">
            <a:latin typeface="Times New Roman" pitchFamily="18" charset="0"/>
            <a:cs typeface="Times New Roman" pitchFamily="18" charset="0"/>
          </a:endParaRPr>
        </a:p>
      </dgm:t>
    </dgm:pt>
    <dgm:pt modelId="{1B5D429E-5159-4D9C-80E4-BBDD7BA65470}" type="parTrans" cxnId="{F53D8833-F957-42F0-B9B2-9C22D25C644C}">
      <dgm:prSet/>
      <dgm:spPr/>
      <dgm:t>
        <a:bodyPr/>
        <a:lstStyle/>
        <a:p>
          <a:endParaRPr lang="en-GB"/>
        </a:p>
      </dgm:t>
    </dgm:pt>
    <dgm:pt modelId="{E54AD482-20CF-4E7F-A22F-449FC19075BF}" type="sibTrans" cxnId="{F53D8833-F957-42F0-B9B2-9C22D25C644C}">
      <dgm:prSet/>
      <dgm:spPr/>
      <dgm:t>
        <a:bodyPr/>
        <a:lstStyle/>
        <a:p>
          <a:endParaRPr lang="en-GB"/>
        </a:p>
      </dgm:t>
    </dgm:pt>
    <dgm:pt modelId="{D5810E11-4F88-4C39-B27E-38DFE76B9443}" type="pres">
      <dgm:prSet presAssocID="{0FFCA83D-E438-4D35-A2F9-D46ED8623A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0D21ADA-48B2-47DE-A878-E4851BD29B7A}" type="pres">
      <dgm:prSet presAssocID="{073064D1-06B7-4CBE-9A57-93A519FC8910}" presName="hierRoot1" presStyleCnt="0"/>
      <dgm:spPr/>
    </dgm:pt>
    <dgm:pt modelId="{55029600-62CC-4951-A04C-096CA4CE515D}" type="pres">
      <dgm:prSet presAssocID="{073064D1-06B7-4CBE-9A57-93A519FC8910}" presName="composite" presStyleCnt="0"/>
      <dgm:spPr/>
    </dgm:pt>
    <dgm:pt modelId="{2E2E987F-B3AA-47E1-B0CA-7744DC7B8B57}" type="pres">
      <dgm:prSet presAssocID="{073064D1-06B7-4CBE-9A57-93A519FC8910}" presName="background" presStyleLbl="node0" presStyleIdx="0" presStyleCnt="1"/>
      <dgm:spPr/>
    </dgm:pt>
    <dgm:pt modelId="{A95B9914-C93F-407F-A157-4A5DE5E0159C}" type="pres">
      <dgm:prSet presAssocID="{073064D1-06B7-4CBE-9A57-93A519FC8910}" presName="text" presStyleLbl="fgAcc0" presStyleIdx="0" presStyleCnt="1" custScaleX="18686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F8400D8-B71F-4F29-BC33-BB0484C656E7}" type="pres">
      <dgm:prSet presAssocID="{073064D1-06B7-4CBE-9A57-93A519FC8910}" presName="hierChild2" presStyleCnt="0"/>
      <dgm:spPr/>
    </dgm:pt>
    <dgm:pt modelId="{9FD5055C-102D-41CB-ADF8-D7E95A1F6864}" type="pres">
      <dgm:prSet presAssocID="{58C9C313-400D-4AC2-968D-CE2DD7CEC4CF}" presName="Name10" presStyleLbl="parChTrans1D2" presStyleIdx="0" presStyleCnt="2"/>
      <dgm:spPr/>
      <dgm:t>
        <a:bodyPr/>
        <a:lstStyle/>
        <a:p>
          <a:endParaRPr lang="en-GB"/>
        </a:p>
      </dgm:t>
    </dgm:pt>
    <dgm:pt modelId="{009A0B4C-C3E0-428C-AAE0-A7E7D228EA72}" type="pres">
      <dgm:prSet presAssocID="{531F5C38-B75F-453A-89C7-154471A09C56}" presName="hierRoot2" presStyleCnt="0"/>
      <dgm:spPr/>
    </dgm:pt>
    <dgm:pt modelId="{94AA9A6E-E36D-4FC0-8D4F-A21FD94D2B0B}" type="pres">
      <dgm:prSet presAssocID="{531F5C38-B75F-453A-89C7-154471A09C56}" presName="composite2" presStyleCnt="0"/>
      <dgm:spPr/>
    </dgm:pt>
    <dgm:pt modelId="{DF0FF1D2-C4D6-482C-A862-650BEDD8CBB0}" type="pres">
      <dgm:prSet presAssocID="{531F5C38-B75F-453A-89C7-154471A09C56}" presName="background2" presStyleLbl="node2" presStyleIdx="0" presStyleCnt="2"/>
      <dgm:spPr/>
    </dgm:pt>
    <dgm:pt modelId="{06C4738D-2418-4339-B173-91E00D12D067}" type="pres">
      <dgm:prSet presAssocID="{531F5C38-B75F-453A-89C7-154471A09C56}" presName="text2" presStyleLbl="fgAcc2" presStyleIdx="0" presStyleCnt="2" custScaleX="198691" custScaleY="12377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52E03A-7E81-45CF-9DFE-E88396C0EA2C}" type="pres">
      <dgm:prSet presAssocID="{531F5C38-B75F-453A-89C7-154471A09C56}" presName="hierChild3" presStyleCnt="0"/>
      <dgm:spPr/>
    </dgm:pt>
    <dgm:pt modelId="{A6B56E5E-310D-41ED-B3EB-0AB2EE782D20}" type="pres">
      <dgm:prSet presAssocID="{433563F4-037E-451A-A35D-A565910253E4}" presName="Name17" presStyleLbl="parChTrans1D3" presStyleIdx="0" presStyleCnt="2"/>
      <dgm:spPr/>
      <dgm:t>
        <a:bodyPr/>
        <a:lstStyle/>
        <a:p>
          <a:endParaRPr lang="en-GB"/>
        </a:p>
      </dgm:t>
    </dgm:pt>
    <dgm:pt modelId="{9EE85561-015F-4746-8EC5-14124214A564}" type="pres">
      <dgm:prSet presAssocID="{837CDC73-D360-4F61-9F84-A2209ABF0F72}" presName="hierRoot3" presStyleCnt="0"/>
      <dgm:spPr/>
    </dgm:pt>
    <dgm:pt modelId="{51C79875-085D-4ED5-A8F4-D425FEF4DB9B}" type="pres">
      <dgm:prSet presAssocID="{837CDC73-D360-4F61-9F84-A2209ABF0F72}" presName="composite3" presStyleCnt="0"/>
      <dgm:spPr/>
    </dgm:pt>
    <dgm:pt modelId="{7283A400-4DBC-469F-9408-BB5EB31B8278}" type="pres">
      <dgm:prSet presAssocID="{837CDC73-D360-4F61-9F84-A2209ABF0F72}" presName="background3" presStyleLbl="node3" presStyleIdx="0" presStyleCnt="2"/>
      <dgm:spPr/>
    </dgm:pt>
    <dgm:pt modelId="{1D0FB9AA-ABCC-46AB-B8D2-2FDB23FC515D}" type="pres">
      <dgm:prSet presAssocID="{837CDC73-D360-4F61-9F84-A2209ABF0F72}" presName="text3" presStyleLbl="fgAcc3" presStyleIdx="0" presStyleCnt="2" custScaleX="274414" custScaleY="26327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C233844-4538-4C57-8D4F-CF29BBEC1EB5}" type="pres">
      <dgm:prSet presAssocID="{837CDC73-D360-4F61-9F84-A2209ABF0F72}" presName="hierChild4" presStyleCnt="0"/>
      <dgm:spPr/>
    </dgm:pt>
    <dgm:pt modelId="{D3AEB8AC-FDFF-48A4-B36C-FBA67C46AD1D}" type="pres">
      <dgm:prSet presAssocID="{BC2359FA-1BEE-42BC-8340-D3D1E6FA17A6}" presName="Name10" presStyleLbl="parChTrans1D2" presStyleIdx="1" presStyleCnt="2"/>
      <dgm:spPr/>
      <dgm:t>
        <a:bodyPr/>
        <a:lstStyle/>
        <a:p>
          <a:endParaRPr lang="en-GB"/>
        </a:p>
      </dgm:t>
    </dgm:pt>
    <dgm:pt modelId="{202D4D3C-8D61-40DD-BFC4-B9D301455BA0}" type="pres">
      <dgm:prSet presAssocID="{8D3E2C3C-630F-45FD-AC11-55E44F39F931}" presName="hierRoot2" presStyleCnt="0"/>
      <dgm:spPr/>
    </dgm:pt>
    <dgm:pt modelId="{38D109B6-443C-4680-8E96-2134199DAF17}" type="pres">
      <dgm:prSet presAssocID="{8D3E2C3C-630F-45FD-AC11-55E44F39F931}" presName="composite2" presStyleCnt="0"/>
      <dgm:spPr/>
    </dgm:pt>
    <dgm:pt modelId="{AAC411B1-1C14-4A70-97EC-9139220DF001}" type="pres">
      <dgm:prSet presAssocID="{8D3E2C3C-630F-45FD-AC11-55E44F39F931}" presName="background2" presStyleLbl="node2" presStyleIdx="1" presStyleCnt="2"/>
      <dgm:spPr/>
    </dgm:pt>
    <dgm:pt modelId="{E977AAED-4CBC-4F8B-8A0A-B8DB2BE8DC71}" type="pres">
      <dgm:prSet presAssocID="{8D3E2C3C-630F-45FD-AC11-55E44F39F931}" presName="text2" presStyleLbl="fgAcc2" presStyleIdx="1" presStyleCnt="2" custScaleX="190119" custScaleY="12273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26EE05-86D7-4D4F-9E07-B944C63BE61D}" type="pres">
      <dgm:prSet presAssocID="{8D3E2C3C-630F-45FD-AC11-55E44F39F931}" presName="hierChild3" presStyleCnt="0"/>
      <dgm:spPr/>
    </dgm:pt>
    <dgm:pt modelId="{7F56E6A0-62B8-41B0-BDB5-7830DFA4677D}" type="pres">
      <dgm:prSet presAssocID="{1B5D429E-5159-4D9C-80E4-BBDD7BA65470}" presName="Name17" presStyleLbl="parChTrans1D3" presStyleIdx="1" presStyleCnt="2"/>
      <dgm:spPr/>
      <dgm:t>
        <a:bodyPr/>
        <a:lstStyle/>
        <a:p>
          <a:endParaRPr lang="en-GB"/>
        </a:p>
      </dgm:t>
    </dgm:pt>
    <dgm:pt modelId="{43DE9599-8D67-47E0-AD27-73CAC98473D8}" type="pres">
      <dgm:prSet presAssocID="{FF2BB6E8-832E-4219-AD91-AFF4B634FFEE}" presName="hierRoot3" presStyleCnt="0"/>
      <dgm:spPr/>
    </dgm:pt>
    <dgm:pt modelId="{23AC6B5E-B02D-44F4-8B9A-715F3AE12C58}" type="pres">
      <dgm:prSet presAssocID="{FF2BB6E8-832E-4219-AD91-AFF4B634FFEE}" presName="composite3" presStyleCnt="0"/>
      <dgm:spPr/>
    </dgm:pt>
    <dgm:pt modelId="{DC324AC0-7657-4FB8-83DA-8E9CC37EF2A6}" type="pres">
      <dgm:prSet presAssocID="{FF2BB6E8-832E-4219-AD91-AFF4B634FFEE}" presName="background3" presStyleLbl="node3" presStyleIdx="1" presStyleCnt="2"/>
      <dgm:spPr/>
    </dgm:pt>
    <dgm:pt modelId="{49871CDA-2908-4C9E-AF3D-5167FB0067EB}" type="pres">
      <dgm:prSet presAssocID="{FF2BB6E8-832E-4219-AD91-AFF4B634FFEE}" presName="text3" presStyleLbl="fgAcc3" presStyleIdx="1" presStyleCnt="2" custScaleX="282893" custScaleY="2613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15CADA3-89A1-48F8-B6C4-C27566CEBC3B}" type="pres">
      <dgm:prSet presAssocID="{FF2BB6E8-832E-4219-AD91-AFF4B634FFEE}" presName="hierChild4" presStyleCnt="0"/>
      <dgm:spPr/>
    </dgm:pt>
  </dgm:ptLst>
  <dgm:cxnLst>
    <dgm:cxn modelId="{88973916-2BD9-45FD-8EFB-FED246F36F02}" srcId="{073064D1-06B7-4CBE-9A57-93A519FC8910}" destId="{531F5C38-B75F-453A-89C7-154471A09C56}" srcOrd="0" destOrd="0" parTransId="{58C9C313-400D-4AC2-968D-CE2DD7CEC4CF}" sibTransId="{B2D9BF79-7FDE-470D-9311-B9AF3A3C29CB}"/>
    <dgm:cxn modelId="{89515538-D5F5-47C0-A338-EE976C6691F1}" type="presOf" srcId="{0FFCA83D-E438-4D35-A2F9-D46ED8623ADF}" destId="{D5810E11-4F88-4C39-B27E-38DFE76B9443}" srcOrd="0" destOrd="0" presId="urn:microsoft.com/office/officeart/2005/8/layout/hierarchy1"/>
    <dgm:cxn modelId="{862D8D6D-ED63-4A51-A563-42BC9C310479}" type="presOf" srcId="{1B5D429E-5159-4D9C-80E4-BBDD7BA65470}" destId="{7F56E6A0-62B8-41B0-BDB5-7830DFA4677D}" srcOrd="0" destOrd="0" presId="urn:microsoft.com/office/officeart/2005/8/layout/hierarchy1"/>
    <dgm:cxn modelId="{242EC337-45CB-4982-9585-F88EF5A57235}" type="presOf" srcId="{8D3E2C3C-630F-45FD-AC11-55E44F39F931}" destId="{E977AAED-4CBC-4F8B-8A0A-B8DB2BE8DC71}" srcOrd="0" destOrd="0" presId="urn:microsoft.com/office/officeart/2005/8/layout/hierarchy1"/>
    <dgm:cxn modelId="{9C2890A0-99AC-42E5-ABA9-DCBF0A561A1A}" type="presOf" srcId="{433563F4-037E-451A-A35D-A565910253E4}" destId="{A6B56E5E-310D-41ED-B3EB-0AB2EE782D20}" srcOrd="0" destOrd="0" presId="urn:microsoft.com/office/officeart/2005/8/layout/hierarchy1"/>
    <dgm:cxn modelId="{ED807513-AC06-4C0D-A7C5-A0D70137AD4A}" type="presOf" srcId="{58C9C313-400D-4AC2-968D-CE2DD7CEC4CF}" destId="{9FD5055C-102D-41CB-ADF8-D7E95A1F6864}" srcOrd="0" destOrd="0" presId="urn:microsoft.com/office/officeart/2005/8/layout/hierarchy1"/>
    <dgm:cxn modelId="{9BFCC2C3-B9FC-4314-97DB-1C6C56551FEE}" type="presOf" srcId="{FF2BB6E8-832E-4219-AD91-AFF4B634FFEE}" destId="{49871CDA-2908-4C9E-AF3D-5167FB0067EB}" srcOrd="0" destOrd="0" presId="urn:microsoft.com/office/officeart/2005/8/layout/hierarchy1"/>
    <dgm:cxn modelId="{DEABC8D9-7A23-48A1-A172-4625FDF16AD8}" type="presOf" srcId="{073064D1-06B7-4CBE-9A57-93A519FC8910}" destId="{A95B9914-C93F-407F-A157-4A5DE5E0159C}" srcOrd="0" destOrd="0" presId="urn:microsoft.com/office/officeart/2005/8/layout/hierarchy1"/>
    <dgm:cxn modelId="{938CC1A1-0B37-4194-BC18-29C15974B803}" type="presOf" srcId="{BC2359FA-1BEE-42BC-8340-D3D1E6FA17A6}" destId="{D3AEB8AC-FDFF-48A4-B36C-FBA67C46AD1D}" srcOrd="0" destOrd="0" presId="urn:microsoft.com/office/officeart/2005/8/layout/hierarchy1"/>
    <dgm:cxn modelId="{307EA185-CB1D-4359-B015-195D801103BB}" srcId="{0FFCA83D-E438-4D35-A2F9-D46ED8623ADF}" destId="{073064D1-06B7-4CBE-9A57-93A519FC8910}" srcOrd="0" destOrd="0" parTransId="{3D2D117A-19F7-4F3F-BB66-B10ECCB31889}" sibTransId="{8F30B033-0D94-463F-9749-8BC51C8BDE95}"/>
    <dgm:cxn modelId="{681050FC-0261-4232-8815-4A709A1C6430}" srcId="{073064D1-06B7-4CBE-9A57-93A519FC8910}" destId="{8D3E2C3C-630F-45FD-AC11-55E44F39F931}" srcOrd="1" destOrd="0" parTransId="{BC2359FA-1BEE-42BC-8340-D3D1E6FA17A6}" sibTransId="{C4A96FB2-BE64-4111-8670-CD01EB6A00DA}"/>
    <dgm:cxn modelId="{C9F91E7F-9B0B-4321-B735-0B31EC0179F6}" type="presOf" srcId="{531F5C38-B75F-453A-89C7-154471A09C56}" destId="{06C4738D-2418-4339-B173-91E00D12D067}" srcOrd="0" destOrd="0" presId="urn:microsoft.com/office/officeart/2005/8/layout/hierarchy1"/>
    <dgm:cxn modelId="{14E0BABF-431F-4CF6-9723-405B35DF2A77}" srcId="{531F5C38-B75F-453A-89C7-154471A09C56}" destId="{837CDC73-D360-4F61-9F84-A2209ABF0F72}" srcOrd="0" destOrd="0" parTransId="{433563F4-037E-451A-A35D-A565910253E4}" sibTransId="{CA58395C-2A51-4F95-8C7C-0CAD5120944E}"/>
    <dgm:cxn modelId="{1DCA92D6-DEF7-4F1C-870F-4013E99B91E4}" type="presOf" srcId="{837CDC73-D360-4F61-9F84-A2209ABF0F72}" destId="{1D0FB9AA-ABCC-46AB-B8D2-2FDB23FC515D}" srcOrd="0" destOrd="0" presId="urn:microsoft.com/office/officeart/2005/8/layout/hierarchy1"/>
    <dgm:cxn modelId="{F53D8833-F957-42F0-B9B2-9C22D25C644C}" srcId="{8D3E2C3C-630F-45FD-AC11-55E44F39F931}" destId="{FF2BB6E8-832E-4219-AD91-AFF4B634FFEE}" srcOrd="0" destOrd="0" parTransId="{1B5D429E-5159-4D9C-80E4-BBDD7BA65470}" sibTransId="{E54AD482-20CF-4E7F-A22F-449FC19075BF}"/>
    <dgm:cxn modelId="{CD841ED2-7B5F-4DB3-8051-A8C4C714416A}" type="presParOf" srcId="{D5810E11-4F88-4C39-B27E-38DFE76B9443}" destId="{F0D21ADA-48B2-47DE-A878-E4851BD29B7A}" srcOrd="0" destOrd="0" presId="urn:microsoft.com/office/officeart/2005/8/layout/hierarchy1"/>
    <dgm:cxn modelId="{7CECF0E1-FA42-4402-8539-1BB068DEA504}" type="presParOf" srcId="{F0D21ADA-48B2-47DE-A878-E4851BD29B7A}" destId="{55029600-62CC-4951-A04C-096CA4CE515D}" srcOrd="0" destOrd="0" presId="urn:microsoft.com/office/officeart/2005/8/layout/hierarchy1"/>
    <dgm:cxn modelId="{339CEB0D-6FA2-40A8-ACA0-CFBE2582FE0E}" type="presParOf" srcId="{55029600-62CC-4951-A04C-096CA4CE515D}" destId="{2E2E987F-B3AA-47E1-B0CA-7744DC7B8B57}" srcOrd="0" destOrd="0" presId="urn:microsoft.com/office/officeart/2005/8/layout/hierarchy1"/>
    <dgm:cxn modelId="{9DA0EE26-CA74-497C-A158-B92950657209}" type="presParOf" srcId="{55029600-62CC-4951-A04C-096CA4CE515D}" destId="{A95B9914-C93F-407F-A157-4A5DE5E0159C}" srcOrd="1" destOrd="0" presId="urn:microsoft.com/office/officeart/2005/8/layout/hierarchy1"/>
    <dgm:cxn modelId="{4FBF5C39-B43B-4234-8DD7-9D9C2BDA960C}" type="presParOf" srcId="{F0D21ADA-48B2-47DE-A878-E4851BD29B7A}" destId="{AF8400D8-B71F-4F29-BC33-BB0484C656E7}" srcOrd="1" destOrd="0" presId="urn:microsoft.com/office/officeart/2005/8/layout/hierarchy1"/>
    <dgm:cxn modelId="{E6008942-17ED-498F-A466-592BE4B89ADC}" type="presParOf" srcId="{AF8400D8-B71F-4F29-BC33-BB0484C656E7}" destId="{9FD5055C-102D-41CB-ADF8-D7E95A1F6864}" srcOrd="0" destOrd="0" presId="urn:microsoft.com/office/officeart/2005/8/layout/hierarchy1"/>
    <dgm:cxn modelId="{4B655856-2381-4C55-9903-7373067E62AC}" type="presParOf" srcId="{AF8400D8-B71F-4F29-BC33-BB0484C656E7}" destId="{009A0B4C-C3E0-428C-AAE0-A7E7D228EA72}" srcOrd="1" destOrd="0" presId="urn:microsoft.com/office/officeart/2005/8/layout/hierarchy1"/>
    <dgm:cxn modelId="{2CA57546-F639-46F3-A7F9-D1B14971D446}" type="presParOf" srcId="{009A0B4C-C3E0-428C-AAE0-A7E7D228EA72}" destId="{94AA9A6E-E36D-4FC0-8D4F-A21FD94D2B0B}" srcOrd="0" destOrd="0" presId="urn:microsoft.com/office/officeart/2005/8/layout/hierarchy1"/>
    <dgm:cxn modelId="{4D0B686C-A1FC-47DB-AC06-805409CAEE7D}" type="presParOf" srcId="{94AA9A6E-E36D-4FC0-8D4F-A21FD94D2B0B}" destId="{DF0FF1D2-C4D6-482C-A862-650BEDD8CBB0}" srcOrd="0" destOrd="0" presId="urn:microsoft.com/office/officeart/2005/8/layout/hierarchy1"/>
    <dgm:cxn modelId="{19DC797B-9D45-4D45-BED4-BE0330D8FD8F}" type="presParOf" srcId="{94AA9A6E-E36D-4FC0-8D4F-A21FD94D2B0B}" destId="{06C4738D-2418-4339-B173-91E00D12D067}" srcOrd="1" destOrd="0" presId="urn:microsoft.com/office/officeart/2005/8/layout/hierarchy1"/>
    <dgm:cxn modelId="{9C19953C-A450-480E-9571-A75EAA3C6C4C}" type="presParOf" srcId="{009A0B4C-C3E0-428C-AAE0-A7E7D228EA72}" destId="{EA52E03A-7E81-45CF-9DFE-E88396C0EA2C}" srcOrd="1" destOrd="0" presId="urn:microsoft.com/office/officeart/2005/8/layout/hierarchy1"/>
    <dgm:cxn modelId="{0551C281-1402-46A9-A401-AC33AA3C52DC}" type="presParOf" srcId="{EA52E03A-7E81-45CF-9DFE-E88396C0EA2C}" destId="{A6B56E5E-310D-41ED-B3EB-0AB2EE782D20}" srcOrd="0" destOrd="0" presId="urn:microsoft.com/office/officeart/2005/8/layout/hierarchy1"/>
    <dgm:cxn modelId="{40369F75-FE55-4317-B537-BA19E94087E0}" type="presParOf" srcId="{EA52E03A-7E81-45CF-9DFE-E88396C0EA2C}" destId="{9EE85561-015F-4746-8EC5-14124214A564}" srcOrd="1" destOrd="0" presId="urn:microsoft.com/office/officeart/2005/8/layout/hierarchy1"/>
    <dgm:cxn modelId="{D018CAC4-624E-4AE7-994C-826E4FDB7D72}" type="presParOf" srcId="{9EE85561-015F-4746-8EC5-14124214A564}" destId="{51C79875-085D-4ED5-A8F4-D425FEF4DB9B}" srcOrd="0" destOrd="0" presId="urn:microsoft.com/office/officeart/2005/8/layout/hierarchy1"/>
    <dgm:cxn modelId="{1FF31DFE-C79E-4008-A649-9D464006688F}" type="presParOf" srcId="{51C79875-085D-4ED5-A8F4-D425FEF4DB9B}" destId="{7283A400-4DBC-469F-9408-BB5EB31B8278}" srcOrd="0" destOrd="0" presId="urn:microsoft.com/office/officeart/2005/8/layout/hierarchy1"/>
    <dgm:cxn modelId="{75836C7D-2D11-48C7-BA7A-59F160E68114}" type="presParOf" srcId="{51C79875-085D-4ED5-A8F4-D425FEF4DB9B}" destId="{1D0FB9AA-ABCC-46AB-B8D2-2FDB23FC515D}" srcOrd="1" destOrd="0" presId="urn:microsoft.com/office/officeart/2005/8/layout/hierarchy1"/>
    <dgm:cxn modelId="{562D1D9D-471B-4615-AA81-728B2E656705}" type="presParOf" srcId="{9EE85561-015F-4746-8EC5-14124214A564}" destId="{7C233844-4538-4C57-8D4F-CF29BBEC1EB5}" srcOrd="1" destOrd="0" presId="urn:microsoft.com/office/officeart/2005/8/layout/hierarchy1"/>
    <dgm:cxn modelId="{E5179962-8087-44E9-9BD4-10A782640BCC}" type="presParOf" srcId="{AF8400D8-B71F-4F29-BC33-BB0484C656E7}" destId="{D3AEB8AC-FDFF-48A4-B36C-FBA67C46AD1D}" srcOrd="2" destOrd="0" presId="urn:microsoft.com/office/officeart/2005/8/layout/hierarchy1"/>
    <dgm:cxn modelId="{B3034E2B-8625-4921-8C3F-E869010E16B4}" type="presParOf" srcId="{AF8400D8-B71F-4F29-BC33-BB0484C656E7}" destId="{202D4D3C-8D61-40DD-BFC4-B9D301455BA0}" srcOrd="3" destOrd="0" presId="urn:microsoft.com/office/officeart/2005/8/layout/hierarchy1"/>
    <dgm:cxn modelId="{F0CBEDC9-B163-4275-AC6C-F67096A0749D}" type="presParOf" srcId="{202D4D3C-8D61-40DD-BFC4-B9D301455BA0}" destId="{38D109B6-443C-4680-8E96-2134199DAF17}" srcOrd="0" destOrd="0" presId="urn:microsoft.com/office/officeart/2005/8/layout/hierarchy1"/>
    <dgm:cxn modelId="{667BD3B8-9078-4886-A678-4B61C0EC601A}" type="presParOf" srcId="{38D109B6-443C-4680-8E96-2134199DAF17}" destId="{AAC411B1-1C14-4A70-97EC-9139220DF001}" srcOrd="0" destOrd="0" presId="urn:microsoft.com/office/officeart/2005/8/layout/hierarchy1"/>
    <dgm:cxn modelId="{48E326A5-F143-406A-9117-CA991FC89EB1}" type="presParOf" srcId="{38D109B6-443C-4680-8E96-2134199DAF17}" destId="{E977AAED-4CBC-4F8B-8A0A-B8DB2BE8DC71}" srcOrd="1" destOrd="0" presId="urn:microsoft.com/office/officeart/2005/8/layout/hierarchy1"/>
    <dgm:cxn modelId="{025ECE15-DE38-49F6-98FC-7F3B4551FFEA}" type="presParOf" srcId="{202D4D3C-8D61-40DD-BFC4-B9D301455BA0}" destId="{2926EE05-86D7-4D4F-9E07-B944C63BE61D}" srcOrd="1" destOrd="0" presId="urn:microsoft.com/office/officeart/2005/8/layout/hierarchy1"/>
    <dgm:cxn modelId="{AAE26E9C-B8C8-41E9-85CB-EC6C6E96E3E8}" type="presParOf" srcId="{2926EE05-86D7-4D4F-9E07-B944C63BE61D}" destId="{7F56E6A0-62B8-41B0-BDB5-7830DFA4677D}" srcOrd="0" destOrd="0" presId="urn:microsoft.com/office/officeart/2005/8/layout/hierarchy1"/>
    <dgm:cxn modelId="{8C7CAA9F-2EA4-47AE-A14A-A17F23A206B2}" type="presParOf" srcId="{2926EE05-86D7-4D4F-9E07-B944C63BE61D}" destId="{43DE9599-8D67-47E0-AD27-73CAC98473D8}" srcOrd="1" destOrd="0" presId="urn:microsoft.com/office/officeart/2005/8/layout/hierarchy1"/>
    <dgm:cxn modelId="{231FBA43-796F-40AB-8BAB-7344DE80AC12}" type="presParOf" srcId="{43DE9599-8D67-47E0-AD27-73CAC98473D8}" destId="{23AC6B5E-B02D-44F4-8B9A-715F3AE12C58}" srcOrd="0" destOrd="0" presId="urn:microsoft.com/office/officeart/2005/8/layout/hierarchy1"/>
    <dgm:cxn modelId="{995F9792-081D-420E-8408-805C284C0427}" type="presParOf" srcId="{23AC6B5E-B02D-44F4-8B9A-715F3AE12C58}" destId="{DC324AC0-7657-4FB8-83DA-8E9CC37EF2A6}" srcOrd="0" destOrd="0" presId="urn:microsoft.com/office/officeart/2005/8/layout/hierarchy1"/>
    <dgm:cxn modelId="{0B6F99BA-65B9-47F2-A8F3-FA05A5BDDCB3}" type="presParOf" srcId="{23AC6B5E-B02D-44F4-8B9A-715F3AE12C58}" destId="{49871CDA-2908-4C9E-AF3D-5167FB0067EB}" srcOrd="1" destOrd="0" presId="urn:microsoft.com/office/officeart/2005/8/layout/hierarchy1"/>
    <dgm:cxn modelId="{7C4B7B06-F6C0-4E13-8589-3B7C21158876}" type="presParOf" srcId="{43DE9599-8D67-47E0-AD27-73CAC98473D8}" destId="{215CADA3-89A1-48F8-B6C4-C27566CEBC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96B3D-36A1-4A5B-ACDA-EFB84A73B317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26617-E31B-4A4E-8CDC-FD6226DC45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99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933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3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460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5535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060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911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70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44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94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735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07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7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235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17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71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96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6ABE77F-2E17-4395-95CE-E91080383392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C3628ADE-5C4C-40C3-8799-539A4F4DE2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989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8077200" cy="2550877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SAMPLING AND ITS METHODS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61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9824" t="26042" r="37921" b="40625"/>
          <a:stretch>
            <a:fillRect/>
          </a:stretch>
        </p:blipFill>
        <p:spPr bwMode="auto">
          <a:xfrm>
            <a:off x="1295400" y="2438400"/>
            <a:ext cx="6705600" cy="3914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723900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SYSTEMATIC RANDOM SAMPLING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98618" cy="375920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Selecting the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GB" sz="2400" baseline="30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item from a population with a random start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k is the sampling ratio that may be computed from the following formula. </a:t>
            </a:r>
          </a:p>
          <a:p>
            <a:pPr algn="just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							k = N/n </a:t>
            </a:r>
          </a:p>
          <a:p>
            <a:pPr algn="just">
              <a:buNone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 lvl="2" algn="just"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 = Population Size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 = Sample Size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2079" t="26042" r="13910" b="39583"/>
          <a:stretch>
            <a:fillRect/>
          </a:stretch>
        </p:blipFill>
        <p:spPr bwMode="auto">
          <a:xfrm>
            <a:off x="1371600" y="2362199"/>
            <a:ext cx="6705600" cy="3962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7446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STRATIFIED RANDOM SAMPLING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848600" cy="36830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population is divided into homogeneous groups and these groups are named strata.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Then, a sample of specified size is selected from each strata by random sampling method. 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total of sub-samples will constitute the full sample. 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increases the efficiency of sampling by dividing heterogeneous population into sub-groups in such a way that there is homogeneity within groups and heterogeneity between groups. 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reduces the sampling errors. 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Greater precision than simple random sampling. </a:t>
            </a:r>
          </a:p>
          <a:p>
            <a:pPr>
              <a:spcBef>
                <a:spcPts val="600"/>
              </a:spcBef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0995" t="59375" r="39093" b="13541"/>
          <a:stretch>
            <a:fillRect/>
          </a:stretch>
        </p:blipFill>
        <p:spPr bwMode="auto">
          <a:xfrm>
            <a:off x="1219200" y="2438400"/>
            <a:ext cx="67818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5160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CLUSTER OR AREA SAMPLING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5306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Subdivide the population into smaller clusters.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Select the clusters by simple or systematic random method to makeup the overall sample. 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probability of selecting an element is the probability of selecting its cluster .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Different from stratified as element may be heterogeneous. (In stratified they are homogenous) .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Used when population is scatted over a wide area. </a:t>
            </a: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Also known as area sampling as it is frequently applied on a geographical basis.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Cont..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2214" t="60215" r="15034" b="12807"/>
          <a:stretch>
            <a:fillRect/>
          </a:stretch>
        </p:blipFill>
        <p:spPr bwMode="auto">
          <a:xfrm>
            <a:off x="1295400" y="2514600"/>
            <a:ext cx="65532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588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MULTI-STAGE SAMPLING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89200"/>
            <a:ext cx="7391400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If more than two stages are involved in obtaining the overall sample, it is known as multi-stage sampling.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Cluster sampling and stratified sampling are the examples as two stages of sampling are involved.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9826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CONVENIENCE OR ACCIDENTAL SAMPLING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unit is self-selected (e.g. volunteers) or easily accessible/available.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is not normally representative of the target population because sample units are only selected if they can be assessed easily and conveniently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Although may yield useful information, caution with making inferences. </a:t>
            </a:r>
          </a:p>
          <a:p>
            <a:pPr algn="just"/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112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JUDGEMENT OR PURPOSIVE SAMPLING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489200"/>
            <a:ext cx="7620000" cy="3530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Researcher selects the subjects on basis of specific characteristics or attributes that are important to the research study.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It is ensured that subjects have appropriate knowledge and will be good informants for the study.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SAMPLING 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46218" cy="365760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method or process of selecting some part of a group to represent the total.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Total group is called as population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Part of the total group that is selected is called as sample.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process which involves taking a sub-group of the population, making observation on this representative group and then generalizing the findings to the bigger population is termed as sampling.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982630" cy="709865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Times New Roman" pitchFamily="18" charset="0"/>
                <a:cs typeface="Times New Roman" pitchFamily="18" charset="0"/>
              </a:rPr>
              <a:t>SNOWBALL SAMPLING </a:t>
            </a:r>
            <a:br>
              <a:rPr lang="en-GB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593818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Select a few subjects who meet selection criteria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Ask selected subjects to identify others who have requisite characteristics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Repeat process of "chain referral" or "snowballing" till adequate sample size obtained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Useful if hard to locate subjects with specific characteristics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2874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QUOTA SAMPLING 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822418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 quota sampling, the population is first segmented into mutually exclusive sub-groups, just as in stratified sampling.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Then judgment is used to select the subjects or units from each group based on a specified proportion.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Preferable to other forms of non-probability sampling (e.g., convenience &amp; judgment sampling) because it forces the inclusion of members of different sub-populations. </a:t>
            </a:r>
          </a:p>
          <a:p>
            <a:pPr algn="just"/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8970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STRATEGIES FOR DETERMINING SAMPLE SIZE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6984218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Using a Census for small populations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Using a Sample Size of a Similar Study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Using Formula to Calculate a Sample Size </a:t>
            </a:r>
          </a:p>
          <a:p>
            <a:pPr algn="just"/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5922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USING A CENSUS FQR SMALL POPULATION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365218" cy="3530600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Use entire population as sample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Useful for small population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Eliminates sampling error </a:t>
            </a:r>
          </a:p>
          <a:p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Provides individual level data </a:t>
            </a:r>
          </a:p>
          <a:p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72112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USING A SAMPLE SIZE OF A SIMILAR STUDY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670018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Could be a valuable approach but without reviewing the procedures employed, may include risk of repeating errors made previously.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Review literature to get guidance on "typical" sample size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82780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USING FORMULA TO CALCULATE THE SAMPLE SIZE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974818" cy="4191000"/>
          </a:xfrm>
        </p:spPr>
        <p:txBody>
          <a:bodyPr>
            <a:normAutofit fontScale="32500" lnSpcReduction="20000"/>
          </a:bodyPr>
          <a:lstStyle/>
          <a:p>
            <a:r>
              <a:rPr lang="en-GB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Yamane’s Formula</a:t>
            </a:r>
          </a:p>
          <a:p>
            <a:pPr algn="ctr">
              <a:buNone/>
            </a:pPr>
            <a:endParaRPr lang="en-GB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GB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6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</a:p>
          <a:p>
            <a:pPr>
              <a:buNone/>
            </a:pPr>
            <a:r>
              <a:rPr lang="en-GB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n =Sample Size</a:t>
            </a:r>
          </a:p>
          <a:p>
            <a:pPr>
              <a:buNone/>
            </a:pPr>
            <a:r>
              <a:rPr lang="en-GB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N = Population Size</a:t>
            </a:r>
          </a:p>
          <a:p>
            <a:pPr>
              <a:buNone/>
            </a:pPr>
            <a:r>
              <a:rPr lang="en-GB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e  = Level of precision or Sampling error</a:t>
            </a:r>
          </a:p>
          <a:p>
            <a:pPr>
              <a:buNone/>
            </a:pPr>
            <a:r>
              <a:rPr lang="en-GB" sz="6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(Percentage allowance for the non- precision because of      			the use of sample  instead of the population)</a:t>
            </a:r>
          </a:p>
          <a:p>
            <a:pPr algn="just">
              <a:buNone/>
            </a:pPr>
            <a:r>
              <a:rPr lang="en-GB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GB" sz="2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743200"/>
            <a:ext cx="1386840" cy="10668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514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2971800"/>
            <a:ext cx="76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8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=</a:t>
            </a:r>
            <a:endParaRPr lang="en-GB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172200"/>
            <a:ext cx="792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Reference: Yamane , Taro.  1967, Statistics, An introductory Analysis , 2</a:t>
            </a:r>
            <a:r>
              <a:rPr lang="en-GB" sz="1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1400" dirty="0" smtClean="0">
                <a:latin typeface="Times New Roman" pitchFamily="18" charset="0"/>
                <a:cs typeface="Times New Roman" pitchFamily="18" charset="0"/>
              </a:rPr>
              <a:t> Ed. New York: Harper and Row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POPULATION 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620000" cy="353060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Defined aggregate of persons, objects or events that meet a specified set of criteria .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Larger group to which research results are generalized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Populations are not necessarily restricted human subjects, May include people, places, organizations, objects, animals, days or any unit of interest.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For Example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Housing units in a household survey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Blood samples in an medical study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Inventory of manufactured products in industry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SAMPLE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289018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Sub-group of the population .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Serves as reference group for estimating characteristics or drawing conclusions about the population.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What is Sample Size? Definition - Omniconver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86200"/>
            <a:ext cx="5410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67540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PARAMETER AND STATISTIC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772400" cy="38100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PARAMETER is a characteristic or measure obtained by using the data values from a specific population.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Greek letter is used to symbolize the parameter.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E.g. the "average" age at time of admission for all students. </a:t>
            </a:r>
          </a:p>
          <a:p>
            <a:pPr lvl="1" algn="just">
              <a:spcBef>
                <a:spcPts val="0"/>
              </a:spcBef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 STATISTIC is a characteristic or measure obtained by using the data values from a sample.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English alphabet is used to symbolize the statistic.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E.g. the "average" height, found by using the set of 25 heights.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5160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ADVANTAGES OF SAMPLING 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70018" cy="3530600"/>
          </a:xfrm>
        </p:spPr>
        <p:txBody>
          <a:bodyPr>
            <a:no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 need to get information about everyone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Save time. Reduces the length of time needed to finish study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Save money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Save energy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Less data so limited error (fewer opportunities to make mistake) — Improved quality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Better supervision and record keeping </a:t>
            </a:r>
          </a:p>
          <a:p>
            <a:pPr algn="just"/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78970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METHODS OF SAMPLING 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593818" cy="353060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Probability sampling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Every element in the population has equal probability of selection in the sample.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Involves random selection at some point.</a:t>
            </a:r>
          </a:p>
          <a:p>
            <a:pPr lvl="1" algn="just">
              <a:spcBef>
                <a:spcPts val="600"/>
              </a:spcBef>
              <a:buNone/>
            </a:pP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Non-Probability sampling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Every item in a population does not have an equal chance of being selected.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Selection of samples is based on personal judgment.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Convenient and economical </a:t>
            </a:r>
          </a:p>
          <a:p>
            <a:pPr lvl="1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Quality depends on knowledge, judgment and expertise  of researcher </a:t>
            </a:r>
          </a:p>
          <a:p>
            <a:pPr algn="just">
              <a:spcBef>
                <a:spcPts val="600"/>
              </a:spcBef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86600" cy="901702"/>
          </a:xfrm>
        </p:spPr>
        <p:txBody>
          <a:bodyPr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METHODS OF SAMPLING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2209800"/>
          <a:ext cx="8077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709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744630" cy="709865"/>
          </a:xfrm>
        </p:spPr>
        <p:txBody>
          <a:bodyPr/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SIMPLE RANDOM SAMPLING </a:t>
            </a:r>
            <a:br>
              <a:rPr lang="en-GB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70018" cy="3530600"/>
          </a:xfrm>
        </p:spPr>
        <p:txBody>
          <a:bodyPr>
            <a:normAutofit/>
          </a:bodyPr>
          <a:lstStyle/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Randomly selecting a sample in such a way that every item in a population has an equal chance of being included in the sample.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Easiest and least complex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Suitable for homogeneous population </a:t>
            </a:r>
          </a:p>
          <a:p>
            <a:pPr algn="just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The personal bias of the researcher is not involved.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1475</TotalTime>
  <Words>1030</Words>
  <Application>Microsoft Office PowerPoint</Application>
  <PresentationFormat>On-screen Show (4:3)</PresentationFormat>
  <Paragraphs>131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 Boardroom</vt:lpstr>
      <vt:lpstr>LECTURE # 04 SAMPLING AND ITS METHODS</vt:lpstr>
      <vt:lpstr>SAMPLING </vt:lpstr>
      <vt:lpstr>POPULATION </vt:lpstr>
      <vt:lpstr>SAMPLE</vt:lpstr>
      <vt:lpstr>PARAMETER AND STATISTIC  </vt:lpstr>
      <vt:lpstr>ADVANTAGES OF SAMPLING </vt:lpstr>
      <vt:lpstr>METHODS OF SAMPLING </vt:lpstr>
      <vt:lpstr>METHODS OF SAMPLING</vt:lpstr>
      <vt:lpstr>SIMPLE RANDOM SAMPLING  </vt:lpstr>
      <vt:lpstr>Cont..</vt:lpstr>
      <vt:lpstr>SYSTEMATIC RANDOM SAMPLING  </vt:lpstr>
      <vt:lpstr>Cont..</vt:lpstr>
      <vt:lpstr>STRATIFIED RANDOM SAMPLING  </vt:lpstr>
      <vt:lpstr>Cont..</vt:lpstr>
      <vt:lpstr>CLUSTER OR AREA SAMPLING  </vt:lpstr>
      <vt:lpstr>Cont..</vt:lpstr>
      <vt:lpstr>MULTI-STAGE SAMPLING  </vt:lpstr>
      <vt:lpstr>CONVENIENCE OR ACCIDENTAL SAMPLING</vt:lpstr>
      <vt:lpstr>JUDGEMENT OR PURPOSIVE SAMPLING</vt:lpstr>
      <vt:lpstr>SNOWBALL SAMPLING  </vt:lpstr>
      <vt:lpstr>QUOTA SAMPLING </vt:lpstr>
      <vt:lpstr>STRATEGIES FOR DETERMINING SAMPLE SIZE  </vt:lpstr>
      <vt:lpstr>USING A CENSUS FQR SMALL POPULATION</vt:lpstr>
      <vt:lpstr>USING A SAMPLE SIZE OF A SIMILAR STUDY  </vt:lpstr>
      <vt:lpstr>USING FORMULA TO CALCULATE THE SAMPLE SIZE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Man and Civilization</dc:title>
  <dc:creator>ha</dc:creator>
  <cp:lastModifiedBy>faryal</cp:lastModifiedBy>
  <cp:revision>124</cp:revision>
  <dcterms:created xsi:type="dcterms:W3CDTF">2014-03-04T19:50:12Z</dcterms:created>
  <dcterms:modified xsi:type="dcterms:W3CDTF">2020-04-13T23:23:45Z</dcterms:modified>
</cp:coreProperties>
</file>